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82" r:id="rId3"/>
    <p:sldId id="285" r:id="rId4"/>
    <p:sldId id="298" r:id="rId5"/>
    <p:sldId id="297" r:id="rId6"/>
    <p:sldId id="283" r:id="rId7"/>
    <p:sldId id="301" r:id="rId8"/>
    <p:sldId id="305" r:id="rId9"/>
    <p:sldId id="303" r:id="rId10"/>
    <p:sldId id="338" r:id="rId11"/>
    <p:sldId id="339" r:id="rId12"/>
    <p:sldId id="342" r:id="rId13"/>
    <p:sldId id="340" r:id="rId14"/>
    <p:sldId id="344" r:id="rId15"/>
    <p:sldId id="345" r:id="rId16"/>
    <p:sldId id="347" r:id="rId17"/>
    <p:sldId id="34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66" autoAdjust="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4.xml"/><Relationship Id="rId7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.gov.bc.ca/his/results/techDocs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echDocs.ht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28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Calibri" pitchFamily="34" charset="0"/>
              </a:rPr>
              <a:t>Core Module 4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Calibri" pitchFamily="34" charset="0"/>
              </a:rPr>
              <a:t> Obligation Reporting 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Calibri" pitchFamily="34" charset="0"/>
              </a:rPr>
              <a:t>Standards Unit Modifications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2800" b="1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Arial" pitchFamily="34" charset="0"/>
              </a:rPr>
              <a:t>Overview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200400"/>
            <a:ext cx="5158929" cy="31289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Learning 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315200" cy="347424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FFC000"/>
                </a:solidFill>
                <a:hlinkClick r:id="rId2" action="ppaction://hlinksldjump"/>
              </a:rPr>
              <a:t>Business Guidance</a:t>
            </a:r>
            <a:endParaRPr lang="en-US" sz="2800" dirty="0" smtClean="0">
              <a:solidFill>
                <a:srgbClr val="FFC000"/>
              </a:solidFill>
            </a:endParaRPr>
          </a:p>
          <a:p>
            <a:r>
              <a:rPr lang="en-US" sz="2800" dirty="0" smtClean="0">
                <a:hlinkClick r:id="rId3" action="ppaction://hlinksldjump"/>
              </a:rPr>
              <a:t>Mandatory ESF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C000"/>
                </a:solidFill>
                <a:hlinkClick r:id="rId4" action="ppaction://hlinksldjump"/>
              </a:rPr>
              <a:t>Online or ESF</a:t>
            </a:r>
            <a:endParaRPr lang="en-US" sz="2800" dirty="0" smtClean="0">
              <a:solidFill>
                <a:srgbClr val="FFC000"/>
              </a:solidFill>
            </a:endParaRPr>
          </a:p>
          <a:p>
            <a:r>
              <a:rPr lang="en-US" sz="2800" dirty="0" smtClean="0">
                <a:solidFill>
                  <a:srgbClr val="FFC000"/>
                </a:solidFill>
                <a:hlinkClick r:id="rId5" action="ppaction://hlinksldjump"/>
              </a:rPr>
              <a:t>Technical documentation</a:t>
            </a:r>
            <a:endParaRPr lang="en-US" sz="2800" dirty="0" smtClean="0">
              <a:solidFill>
                <a:srgbClr val="FFC000"/>
              </a:solidFill>
            </a:endParaRPr>
          </a:p>
          <a:p>
            <a:r>
              <a:rPr lang="en-US" sz="2800" dirty="0" smtClean="0">
                <a:solidFill>
                  <a:srgbClr val="FFC000"/>
                </a:solidFill>
                <a:hlinkClick r:id="rId6" action="ppaction://hlinksldjump"/>
              </a:rPr>
              <a:t>Mandatory SU and Site Plan Exempt </a:t>
            </a:r>
            <a:r>
              <a:rPr lang="en-US" sz="2800" dirty="0" err="1" smtClean="0">
                <a:solidFill>
                  <a:srgbClr val="FFC000"/>
                </a:solidFill>
                <a:hlinkClick r:id="rId6" action="ppaction://hlinksldjump"/>
              </a:rPr>
              <a:t>Ind</a:t>
            </a:r>
            <a:endParaRPr lang="en-US" sz="2800" dirty="0" smtClean="0">
              <a:solidFill>
                <a:srgbClr val="FFC000"/>
              </a:solidFill>
            </a:endParaRPr>
          </a:p>
          <a:p>
            <a:r>
              <a:rPr lang="en-US" sz="2800" dirty="0" smtClean="0">
                <a:solidFill>
                  <a:srgbClr val="FFC000"/>
                </a:solidFill>
                <a:hlinkClick r:id="rId7" action="ppaction://hlinksldjump"/>
              </a:rPr>
              <a:t>Process and Rules</a:t>
            </a:r>
            <a:endParaRPr lang="en-US" sz="2800" dirty="0" smtClean="0">
              <a:solidFill>
                <a:srgbClr val="FFC000"/>
              </a:solidFill>
            </a:endParaRPr>
          </a:p>
          <a:p>
            <a:r>
              <a:rPr lang="en-US" sz="2800" dirty="0" smtClean="0">
                <a:solidFill>
                  <a:srgbClr val="FFC000"/>
                </a:solidFill>
                <a:hlinkClick r:id="rId8" action="ppaction://hlinksldjump"/>
              </a:rPr>
              <a:t>Help Resources</a:t>
            </a:r>
            <a:endParaRPr lang="en-US" sz="2800" dirty="0" smtClean="0">
              <a:solidFill>
                <a:srgbClr val="FFC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7620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1143000"/>
            <a:ext cx="7772400" cy="20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124200"/>
            <a:ext cx="5734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Mandatory ESF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14525"/>
            <a:ext cx="3841156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52400"/>
            <a:ext cx="54006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noProof="0" dirty="0" smtClean="0">
                <a:solidFill>
                  <a:srgbClr val="FFFF00"/>
                </a:solidFill>
                <a:ea typeface="+mj-ea"/>
                <a:cs typeface="+mj-cs"/>
              </a:rPr>
              <a:t>Online or ESF Matrix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6324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* Any spatial requirements must be submitted by ESF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219200"/>
          <a:ext cx="8229599" cy="501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445"/>
                <a:gridCol w="967155"/>
                <a:gridCol w="4571999"/>
              </a:tblGrid>
              <a:tr h="47275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Submission Component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ESF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Online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7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Definition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Tenure &amp; Site Plan Information</a:t>
                      </a: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and Standards Unit Spatial required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41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 Modifications*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Conditional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ESF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where there is changes to Standards Unit (additions, deletions) or changes in spatial.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Disturbance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995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Silviculture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Activity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Mandatory ESF for government funded activities (FE, JS)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Forest Cover 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 </a:t>
                      </a:r>
                    </a:p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Forest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 Cover Spatial required</a:t>
                      </a:r>
                      <a:endParaRPr lang="en-US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Milestone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3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s.108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Application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No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Technical Documentation References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http://www.for.gov.bc.ca/his/results/techDocs.htm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en-US" sz="2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199"/>
            <a:ext cx="6781800" cy="43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58958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6324600" cy="3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ESF Schema References</a:t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4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4478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ESF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is by schema item.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Codelists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1295400"/>
            <a:ext cx="27838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438400"/>
            <a:ext cx="4791276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9147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SU Modifications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Cheatsheet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3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2388" y="1981200"/>
            <a:ext cx="66716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Brace 6"/>
          <p:cNvSpPr/>
          <p:nvPr/>
        </p:nvSpPr>
        <p:spPr>
          <a:xfrm rot="16200000">
            <a:off x="6362700" y="-114300"/>
            <a:ext cx="457200" cy="4648200"/>
          </a:xfrm>
          <a:prstGeom prst="rightBrac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343400" y="1219200"/>
            <a:ext cx="4495800" cy="685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	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Helps explain setup for ESF portion</a:t>
            </a:r>
          </a:p>
          <a:p>
            <a:pPr>
              <a:lnSpc>
                <a:spcPct val="90000"/>
              </a:lnSpc>
              <a:buNone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	“A”, “</a:t>
            </a:r>
            <a:r>
              <a:rPr lang="en-US" sz="1400" b="1" smtClean="0">
                <a:solidFill>
                  <a:srgbClr val="FFFF00"/>
                </a:solidFill>
                <a:latin typeface="Calibri" pitchFamily="34" charset="0"/>
              </a:rPr>
              <a:t>U” and 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“V” actions  with inclusion or omission of SU implies addition or removal of SUs!</a:t>
            </a:r>
            <a:endParaRPr lang="en-US" sz="1400" b="1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2971800"/>
            <a:ext cx="1905000" cy="6096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86600" y="4267200"/>
            <a:ext cx="1905000" cy="3810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86600" y="5943600"/>
            <a:ext cx="1905000" cy="6096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3048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Requirement &amp; Role of </a:t>
            </a: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 Plan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Exempt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Ind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990600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hlinkClick r:id="rId2"/>
              </a:rPr>
              <a:t>http://www.for.gov.bc.ca/his/results/Key%20Controls%20during%20Opening%20Creation-Feb%2021%202013.pdf</a:t>
            </a:r>
            <a:endParaRPr lang="en-US" sz="1400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600200"/>
            <a:ext cx="8458200" cy="1981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New Openings via ESF must have at least ONE Standards Unit in the Opening Definition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Rst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: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sitePlanExempt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is an indicator used by RESULTS to determine if Standards Unit  is: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prescription 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“Y” – full stocking standards provided ; OR 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site plan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“N” – an approved standards regime ID authorized by submitter is provided.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86200"/>
            <a:ext cx="475372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514600"/>
            <a:ext cx="3009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95600"/>
            <a:ext cx="28860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4876800"/>
            <a:ext cx="3124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aseline="30000" dirty="0" smtClean="0">
                <a:solidFill>
                  <a:srgbClr val="FFFF75"/>
                </a:solidFill>
                <a:latin typeface="Calibri" pitchFamily="34" charset="0"/>
              </a:rPr>
              <a:t>1</a:t>
            </a:r>
            <a:r>
              <a:rPr lang="en-US" sz="1200" dirty="0" smtClean="0">
                <a:solidFill>
                  <a:srgbClr val="FFFF75"/>
                </a:solidFill>
                <a:latin typeface="Calibri" pitchFamily="34" charset="0"/>
              </a:rPr>
              <a:t> Online no spatial changes allowed</a:t>
            </a:r>
          </a:p>
          <a:p>
            <a:pPr>
              <a:buFont typeface="Arial" pitchFamily="34" charset="0"/>
              <a:buChar char="•"/>
              <a:defRPr/>
            </a:pPr>
            <a:endParaRPr lang="en-US" sz="1200" dirty="0" smtClean="0">
              <a:solidFill>
                <a:srgbClr val="FFFF75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200" baseline="30000" dirty="0" smtClean="0">
                <a:solidFill>
                  <a:srgbClr val="FFFF75"/>
                </a:solidFill>
                <a:latin typeface="Calibri" pitchFamily="34" charset="0"/>
              </a:rPr>
              <a:t>2</a:t>
            </a:r>
            <a:r>
              <a:rPr lang="en-US" sz="1200" dirty="0" smtClean="0">
                <a:solidFill>
                  <a:srgbClr val="FFFF75"/>
                </a:solidFill>
                <a:latin typeface="Calibri" pitchFamily="34" charset="0"/>
              </a:rPr>
              <a:t>197 subject to pre-condition in FSPTS use of  SS ID associated with FSP with  197 Election Box Checked.</a:t>
            </a:r>
            <a:endParaRPr lang="en-US" sz="1200" dirty="0">
              <a:solidFill>
                <a:srgbClr val="FFFF75"/>
              </a:solidFill>
              <a:latin typeface="Calibr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- Process</a:t>
            </a:r>
            <a:endParaRPr kumimoji="0" lang="en-US" sz="4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57200" y="1371600"/>
            <a:ext cx="8686800" cy="492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SU Modification – two 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methods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Online Application (attribute 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only</a:t>
            </a:r>
            <a:r>
              <a:rPr lang="en-GB" sz="1800" b="1" baseline="30000" dirty="0" smtClean="0">
                <a:solidFill>
                  <a:srgbClr val="FFFF75"/>
                </a:solidFill>
                <a:latin typeface="Arial" charset="0"/>
              </a:rPr>
              <a:t>1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)</a:t>
            </a: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 Prescription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Site Plan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ESF (attribute </a:t>
            </a:r>
            <a:r>
              <a:rPr lang="en-GB" sz="1800" b="1" u="sng" dirty="0">
                <a:solidFill>
                  <a:srgbClr val="FF0000"/>
                </a:solidFill>
                <a:latin typeface="Arial" charset="0"/>
              </a:rPr>
              <a:t>and spatial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)</a:t>
            </a: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0" y="3429000"/>
          <a:ext cx="4800600" cy="2731836"/>
        </p:xfrm>
        <a:graphic>
          <a:graphicData uri="http://schemas.openxmlformats.org/drawingml/2006/table">
            <a:tbl>
              <a:tblPr/>
              <a:tblGrid>
                <a:gridCol w="1440180"/>
                <a:gridCol w="1234439"/>
                <a:gridCol w="2125981"/>
              </a:tblGrid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Type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ESF Action</a:t>
                      </a:r>
                    </a:p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Code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Audit Event Action</a:t>
                      </a:r>
                      <a:endParaRPr lang="en-US" sz="12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515"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err="1" smtClean="0">
                          <a:solidFill>
                            <a:srgbClr val="FFFF75"/>
                          </a:solidFill>
                          <a:latin typeface="Arial"/>
                        </a:rPr>
                        <a:t>Silv</a:t>
                      </a:r>
                      <a:r>
                        <a:rPr lang="en-US" sz="1200" b="1" i="0" u="none" strike="noStrike" dirty="0" smtClean="0">
                          <a:solidFill>
                            <a:srgbClr val="FFFF75"/>
                          </a:solidFill>
                          <a:latin typeface="Arial"/>
                        </a:rPr>
                        <a:t> Prescription</a:t>
                      </a:r>
                      <a:endParaRPr lang="en-US" sz="1200" b="1" i="0" u="none" strike="noStrike" dirty="0">
                        <a:solidFill>
                          <a:srgbClr val="FFFF75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42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Correction 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U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COR 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Correction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Minor 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M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MIN 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Amended Minor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0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S197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</a:t>
                      </a:r>
                      <a:r>
                        <a:rPr lang="en-US" sz="1200" b="0" i="0" u="none" strike="noStrike" baseline="30000" dirty="0" smtClean="0">
                          <a:solidFill>
                            <a:srgbClr val="FFC000"/>
                          </a:solidFill>
                          <a:latin typeface="Arial"/>
                        </a:rPr>
                        <a:t>2</a:t>
                      </a:r>
                      <a:endParaRPr lang="en-US" sz="1200" b="0" i="0" u="none" strike="noStrike" baseline="30000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S197 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Section 197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6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Major </a:t>
                      </a:r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AMD 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Amended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81"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 Site </a:t>
                      </a:r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Plan </a:t>
                      </a:r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31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Approved </a:t>
                      </a:r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Variation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V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VAR 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Variation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31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Site </a:t>
                      </a:r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Plan 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2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SPA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2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Site Plan Amendment</a:t>
                      </a:r>
                      <a:endParaRPr lang="en-US" sz="12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81000" y="1447800"/>
            <a:ext cx="8382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Rules are based on when the record was created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Did it have existing spatial (</a:t>
            </a:r>
            <a:r>
              <a:rPr lang="en-GB" sz="2000" dirty="0">
                <a:solidFill>
                  <a:srgbClr val="FFFF00"/>
                </a:solidFill>
                <a:latin typeface="Arial" charset="0"/>
              </a:rPr>
              <a:t>after RESULTS Opening Spatial Conversion creation date 2005-04-01)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For desired Action, must ensure that rules are followed.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Examples: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Correction, Major Amendments, Site Plan Amendment –    </a:t>
            </a:r>
            <a:r>
              <a:rPr lang="en-GB" sz="2000" u="sng" dirty="0">
                <a:solidFill>
                  <a:srgbClr val="C00000"/>
                </a:solidFill>
                <a:latin typeface="Arial" charset="0"/>
              </a:rPr>
              <a:t>all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SUs must be submitted with the required intended corrections/amendment, any existing </a:t>
            </a: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SUs not submitted will be deleted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&amp; Approved Variation – can only submit the SU you intend to update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See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technical documentation amendment matrix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 Update Summary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–ESF Submission </a:t>
            </a:r>
            <a:b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	     (must adhere to rules)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57200" y="1371600"/>
            <a:ext cx="8686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75"/>
                </a:solidFill>
                <a:latin typeface="Arial" charset="0"/>
              </a:rPr>
              <a:t>Spatial Rules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Opening Approved (Creation date) is before 2003-12-01  RESULT Production release date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Spatial information exist and was prior to 2005-04-01 (RESULTS Opening Spatial Conversion)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for Minor Amendment when only BEC and NAR is updated.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not specified in Opening Spatial Requirement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Current requirements for spatial is in Opening Spatial Requirement: FTML, FTLEVY, FTFSM, FTSBF, FFTFLTC, FFTITSL, FTMSL.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FF00"/>
                </a:solidFill>
                <a:latin typeface="Arial" charset="0"/>
              </a:rPr>
              <a:t>Where amendments impact location/shape of SU boundaries, document must be provided with spatial data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2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–Spatial Rules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Standards Unit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– </a:t>
            </a:r>
            <a:r>
              <a:rPr lang="en-US" sz="36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535" name="Rectangle 12"/>
          <p:cNvSpPr>
            <a:spLocks noChangeArrowheads="1"/>
          </p:cNvSpPr>
          <p:nvPr/>
        </p:nvSpPr>
        <p:spPr bwMode="auto">
          <a:xfrm>
            <a:off x="457200" y="1219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Correction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Intended </a:t>
            </a:r>
            <a:r>
              <a:rPr lang="en-GB" sz="2400" dirty="0">
                <a:solidFill>
                  <a:srgbClr val="FFC000"/>
                </a:solidFill>
                <a:latin typeface="Arial" charset="0"/>
              </a:rPr>
              <a:t>to correct opening SUs entered during paper-based data entry (records pre-mandatory ESF prior to June 1, 2005)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Corrections are to reflect legal approved documents that exists.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Older records do not have online SP Maps (unless converted through RESULTS Opening Spatial Conversion process) and therefore making changes not require spatial; but you can always include (but then must be via ESF)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Standards Unit – </a:t>
            </a:r>
            <a:r>
              <a:rPr lang="en-US" sz="36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3048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Minor Amendment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Intended </a:t>
            </a:r>
            <a:r>
              <a:rPr lang="en-GB" sz="2400" dirty="0">
                <a:solidFill>
                  <a:srgbClr val="FFC000"/>
                </a:solidFill>
                <a:latin typeface="Arial" charset="0"/>
              </a:rPr>
              <a:t>for making area adjustments based on better information from field surveys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Prescription Amendment (requiring approval)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Requiring changes to </a:t>
            </a:r>
            <a:r>
              <a:rPr lang="en-GB" sz="24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 prescription.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9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FRPA s.197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S197 rollover requires no approval required as it has been already approved under FSP.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52400" y="914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Approved Variation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for changes to stocking standards based on approved variations as per Forest Stewardship 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Plan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Site 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Plan Amendment (no approval required)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Amendment to site plans – can add, delete or modify Standard Unit information and SS ID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FRPA s.197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S197 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rollover requires no approval required as it has been already approved under FSP.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Standards Unit – Site Plan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-228600"/>
            <a:ext cx="8763000" cy="1371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36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6512</TotalTime>
  <Words>741</Words>
  <Application>Microsoft Office PowerPoint</Application>
  <PresentationFormat>On-screen Show (4:3)</PresentationFormat>
  <Paragraphs>151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Metro</vt:lpstr>
      <vt:lpstr>Slide 1</vt:lpstr>
      <vt:lpstr>Learning Objectives</vt:lpstr>
      <vt:lpstr>Business Guidance</vt:lpstr>
      <vt:lpstr>Slide 4</vt:lpstr>
      <vt:lpstr>Slide 5</vt:lpstr>
      <vt:lpstr>Technical Documentation References  http://www.for.gov.bc.ca/his/results/techDocs.htm </vt:lpstr>
      <vt:lpstr>Slide 7</vt:lpstr>
      <vt:lpstr>Slide 8</vt:lpstr>
      <vt:lpstr>Slide 9</vt:lpstr>
      <vt:lpstr>Slide 10</vt:lpstr>
      <vt:lpstr>Slide 11</vt:lpstr>
      <vt:lpstr>RESULTS –ESF Submission         (must adhere to rules)</vt:lpstr>
      <vt:lpstr>RESULTS –Spatial Rules</vt:lpstr>
      <vt:lpstr>Standards Unit – Silviculture Prescription</vt:lpstr>
      <vt:lpstr>Standards Unit – Silviculture Prescription</vt:lpstr>
      <vt:lpstr>Standards Unit – Site Plan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538</cp:revision>
  <dcterms:created xsi:type="dcterms:W3CDTF">2013-08-12T17:48:45Z</dcterms:created>
  <dcterms:modified xsi:type="dcterms:W3CDTF">2013-12-10T17:07:45Z</dcterms:modified>
</cp:coreProperties>
</file>